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-143280" y="720"/>
            <a:ext cx="9143280" cy="6857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                </a:t>
            </a:r>
          </a:p>
        </p:txBody>
      </p:sp>
      <p:sp>
        <p:nvSpPr>
          <p:cNvPr id="73" name="CustomShape 2"/>
          <p:cNvSpPr/>
          <p:nvPr/>
        </p:nvSpPr>
        <p:spPr>
          <a:xfrm>
            <a:off x="539640" y="4149000"/>
            <a:ext cx="815688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1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Муниципальный конкурс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31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«Лучшая школьная столовая»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3100" b="1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МБОУ СОШ №2 </a:t>
            </a:r>
            <a:r>
              <a:rPr lang="ru-RU" sz="3100" b="1" i="1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им.С.К.Тока</a:t>
            </a:r>
            <a:r>
              <a:rPr lang="ru-RU" sz="3100" b="1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3100" b="1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</a:t>
            </a:r>
            <a:r>
              <a:rPr lang="ru-RU" sz="3100" b="1" i="1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с.Сарыг-Сеп</a:t>
            </a:r>
            <a:r>
              <a:rPr lang="ru-RU" sz="3100" b="1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3100" b="1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lang="ru-RU" sz="3100" b="1" i="1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Каа-Хемского</a:t>
            </a:r>
            <a:r>
              <a:rPr lang="ru-RU" sz="3100" b="1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района Республики Тыва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36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2021-2022 </a:t>
            </a:r>
            <a:r>
              <a:rPr lang="ru-RU" sz="3600" b="1" i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у.г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3"/>
          <p:cNvPicPr/>
          <p:nvPr/>
        </p:nvPicPr>
        <p:blipFill>
          <a:blip r:embed="rId2"/>
          <a:stretch/>
        </p:blipFill>
        <p:spPr>
          <a:xfrm>
            <a:off x="6096000" y="2418735"/>
            <a:ext cx="2949677" cy="4306529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0" y="476640"/>
            <a:ext cx="9143280" cy="158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пищеблоке работают профессионалы, знающие технологию и санитарно-эпидемиологические нормы. 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" y="2418733"/>
            <a:ext cx="3229898" cy="4306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18" y="2418734"/>
            <a:ext cx="3181043" cy="430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23640" y="1845000"/>
            <a:ext cx="3599640" cy="41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первые блюда; 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суп по-домашнему, молочный суп; </a:t>
            </a:r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вторые блюда: 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плов, тефтели, рыбные котлеты;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выпечка: 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сосиски в тесте, пирожки с капустой, картошкой, повидлом - 3 наименования ежедневно; </a:t>
            </a:r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напитки: 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чай с молоком, чай сахаром, натуральный сок; </a:t>
            </a:r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молочные продукты: 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кефир, молоко, йогурт питьевой.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14-дневное меню  разработано и утверждено директором школы.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Ссылка на меню школы: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-1908720" y="155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 rot="20593800">
            <a:off x="1275649" y="494957"/>
            <a:ext cx="5912531" cy="44736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5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DejaVu Sans"/>
              </a:rPr>
              <a:t>Это не кафе, </a:t>
            </a:r>
            <a:endParaRPr lang="ru-RU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5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DejaVu Sans"/>
              </a:rPr>
              <a:t>Не столичный ресторан. </a:t>
            </a:r>
            <a:endParaRPr lang="ru-RU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5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DejaVu Sans"/>
              </a:rPr>
              <a:t>Чистая, здоровая</a:t>
            </a:r>
            <a:endParaRPr lang="ru-RU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5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DejaVu Sans"/>
              </a:rPr>
              <a:t>Школьная столовая!</a:t>
            </a:r>
            <a:endParaRPr lang="ru-RU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Беседа о витаминах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16" name="Picture 7"/>
          <p:cNvPicPr/>
          <p:nvPr/>
        </p:nvPicPr>
        <p:blipFill>
          <a:blip r:embed="rId2"/>
          <a:stretch/>
        </p:blipFill>
        <p:spPr>
          <a:xfrm>
            <a:off x="395640" y="1917000"/>
            <a:ext cx="6403680" cy="41036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  <p:pic>
        <p:nvPicPr>
          <p:cNvPr id="117" name="Picture 9"/>
          <p:cNvPicPr/>
          <p:nvPr/>
        </p:nvPicPr>
        <p:blipFill>
          <a:blip r:embed="rId3"/>
          <a:stretch/>
        </p:blipFill>
        <p:spPr>
          <a:xfrm rot="311400">
            <a:off x="5084640" y="1584360"/>
            <a:ext cx="3931200" cy="263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8"/>
          <p:cNvPicPr/>
          <p:nvPr/>
        </p:nvPicPr>
        <p:blipFill>
          <a:blip r:embed="rId2"/>
          <a:stretch/>
        </p:blipFill>
        <p:spPr>
          <a:xfrm>
            <a:off x="2051640" y="3357000"/>
            <a:ext cx="5184000" cy="331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Здоровое питание – основа процветания!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20" name="Picture 10"/>
          <p:cNvPicPr/>
          <p:nvPr/>
        </p:nvPicPr>
        <p:blipFill>
          <a:blip r:embed="rId3"/>
          <a:srcRect l="17781" t="6992" r="2269" b="10267"/>
          <a:stretch/>
        </p:blipFill>
        <p:spPr>
          <a:xfrm rot="21048600">
            <a:off x="306000" y="1195200"/>
            <a:ext cx="4021200" cy="286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" name="Picture 11"/>
          <p:cNvPicPr/>
          <p:nvPr/>
        </p:nvPicPr>
        <p:blipFill>
          <a:blip r:embed="rId4"/>
          <a:stretch/>
        </p:blipFill>
        <p:spPr>
          <a:xfrm>
            <a:off x="4140000" y="1196640"/>
            <a:ext cx="4391640" cy="24145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364000" y="274680"/>
            <a:ext cx="3527640" cy="14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Беседа: «О здоровом диетическом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питании»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23" name="Picture 3"/>
          <p:cNvPicPr/>
          <p:nvPr/>
        </p:nvPicPr>
        <p:blipFill>
          <a:blip r:embed="rId2"/>
          <a:stretch/>
        </p:blipFill>
        <p:spPr>
          <a:xfrm>
            <a:off x="5364000" y="1989000"/>
            <a:ext cx="3599640" cy="446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Picture 4"/>
          <p:cNvPicPr/>
          <p:nvPr/>
        </p:nvPicPr>
        <p:blipFill>
          <a:blip r:embed="rId3"/>
          <a:stretch/>
        </p:blipFill>
        <p:spPr>
          <a:xfrm>
            <a:off x="539640" y="188640"/>
            <a:ext cx="4823640" cy="446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" name="Picture 2"/>
          <p:cNvPicPr/>
          <p:nvPr/>
        </p:nvPicPr>
        <p:blipFill>
          <a:blip r:embed="rId4"/>
          <a:stretch/>
        </p:blipFill>
        <p:spPr>
          <a:xfrm>
            <a:off x="683640" y="3285000"/>
            <a:ext cx="4859280" cy="335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539640" y="188640"/>
            <a:ext cx="4247640" cy="309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Picture 4"/>
          <p:cNvPicPr/>
          <p:nvPr/>
        </p:nvPicPr>
        <p:blipFill>
          <a:blip r:embed="rId3"/>
          <a:stretch/>
        </p:blipFill>
        <p:spPr>
          <a:xfrm>
            <a:off x="539640" y="3069000"/>
            <a:ext cx="4391640" cy="32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3"/>
          <p:cNvPicPr/>
          <p:nvPr/>
        </p:nvPicPr>
        <p:blipFill>
          <a:blip r:embed="rId4"/>
          <a:stretch/>
        </p:blipFill>
        <p:spPr>
          <a:xfrm>
            <a:off x="4068000" y="0"/>
            <a:ext cx="5075280" cy="343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Picture 5"/>
          <p:cNvPicPr/>
          <p:nvPr/>
        </p:nvPicPr>
        <p:blipFill>
          <a:blip r:embed="rId5"/>
          <a:stretch/>
        </p:blipFill>
        <p:spPr>
          <a:xfrm>
            <a:off x="4716000" y="3285000"/>
            <a:ext cx="4427280" cy="307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6"/>
          <p:cNvPicPr/>
          <p:nvPr/>
        </p:nvPicPr>
        <p:blipFill>
          <a:blip r:embed="rId2"/>
          <a:stretch/>
        </p:blipFill>
        <p:spPr>
          <a:xfrm>
            <a:off x="5292000" y="3645000"/>
            <a:ext cx="3851280" cy="321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Picture 4"/>
          <p:cNvPicPr/>
          <p:nvPr/>
        </p:nvPicPr>
        <p:blipFill>
          <a:blip r:embed="rId3"/>
          <a:srcRect l="25197" t="9448" r="9701"/>
          <a:stretch/>
        </p:blipFill>
        <p:spPr>
          <a:xfrm>
            <a:off x="0" y="764640"/>
            <a:ext cx="2410920" cy="41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Picture 2"/>
          <p:cNvPicPr/>
          <p:nvPr/>
        </p:nvPicPr>
        <p:blipFill>
          <a:blip r:embed="rId4"/>
          <a:stretch/>
        </p:blipFill>
        <p:spPr>
          <a:xfrm>
            <a:off x="5471640" y="0"/>
            <a:ext cx="3671640" cy="43916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133" name="CustomShape 1"/>
          <p:cNvSpPr/>
          <p:nvPr/>
        </p:nvSpPr>
        <p:spPr>
          <a:xfrm>
            <a:off x="457200" y="274680"/>
            <a:ext cx="8228880" cy="63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Пришкольный участок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5"/>
          <a:srcRect l="3153" t="14693" b="3402"/>
          <a:stretch/>
        </p:blipFill>
        <p:spPr>
          <a:xfrm>
            <a:off x="1979640" y="3861000"/>
            <a:ext cx="3311640" cy="299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Picture 3"/>
          <p:cNvPicPr/>
          <p:nvPr/>
        </p:nvPicPr>
        <p:blipFill>
          <a:blip r:embed="rId6"/>
          <a:srcRect t="20480" b="16523"/>
          <a:stretch/>
        </p:blipFill>
        <p:spPr>
          <a:xfrm>
            <a:off x="2339640" y="836640"/>
            <a:ext cx="3894120" cy="309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" name="Picture 5"/>
          <p:cNvPicPr/>
          <p:nvPr/>
        </p:nvPicPr>
        <p:blipFill>
          <a:blip r:embed="rId7"/>
          <a:srcRect l="5906" t="20078" r="40567" b="18495"/>
          <a:stretch/>
        </p:blipFill>
        <p:spPr>
          <a:xfrm>
            <a:off x="0" y="4049640"/>
            <a:ext cx="2050920" cy="280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"/>
          <p:cNvPicPr/>
          <p:nvPr/>
        </p:nvPicPr>
        <p:blipFill>
          <a:blip r:embed="rId2"/>
          <a:stretch/>
        </p:blipFill>
        <p:spPr>
          <a:xfrm>
            <a:off x="539640" y="332640"/>
            <a:ext cx="4571280" cy="342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" name="Picture 3"/>
          <p:cNvPicPr/>
          <p:nvPr/>
        </p:nvPicPr>
        <p:blipFill>
          <a:blip r:embed="rId3"/>
          <a:srcRect l="6295" t="8394" r="2350" b="11795"/>
          <a:stretch/>
        </p:blipFill>
        <p:spPr>
          <a:xfrm>
            <a:off x="539640" y="3861000"/>
            <a:ext cx="4175640" cy="273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" name="Picture 4"/>
          <p:cNvPicPr/>
          <p:nvPr/>
        </p:nvPicPr>
        <p:blipFill>
          <a:blip r:embed="rId4"/>
          <a:srcRect l="3153" t="4205" r="2350" b="5496"/>
          <a:stretch/>
        </p:blipFill>
        <p:spPr>
          <a:xfrm>
            <a:off x="4644000" y="3573000"/>
            <a:ext cx="4499280" cy="309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556386" y="274680"/>
            <a:ext cx="6129693" cy="185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2200" b="1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«Забота о здоровье – это важнейший труд учителя. От жизнерадостности, бодрости детей зависит их духовная жизнь, мировоззрение, умственное развитие, прочность знаний и вера в свои силы»              </a:t>
            </a:r>
            <a:r>
              <a:rPr lang="ru-RU" sz="2200" b="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                                                           </a:t>
            </a:r>
            <a:r>
              <a:rPr lang="ru-RU" sz="2200" b="0" i="1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В.А.Сухомлинский</a:t>
            </a:r>
            <a:r>
              <a:rPr lang="ru-RU" sz="22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457200" y="2997000"/>
            <a:ext cx="8228880" cy="31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467640" y="2565000"/>
            <a:ext cx="8352360" cy="42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</a:t>
            </a:r>
            <a:r>
              <a:rPr lang="ru-RU" sz="24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Питание - один из факторов среды обитания, оказывающий непосредственное влияние на формирование здоровья детей и подростков.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Организация правильного здорового питания детей и подростков имеет не только медицинское значение как фактор сохранения здоровья конкретного ребенка и его последующего развития, но и большое социальное значение - как фактор, определяющий здоровье будущих поколений, т.е. какая основа будет заложена сейчас, такое будет здоровье и в последующем.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77" name="Picture 3"/>
          <p:cNvPicPr/>
          <p:nvPr/>
        </p:nvPicPr>
        <p:blipFill>
          <a:blip r:embed="rId2"/>
          <a:stretch/>
        </p:blipFill>
        <p:spPr>
          <a:xfrm>
            <a:off x="179640" y="332640"/>
            <a:ext cx="2194920" cy="23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2000" y="720"/>
            <a:ext cx="9143280" cy="6857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 </a:t>
            </a:r>
          </a:p>
        </p:txBody>
      </p:sp>
      <p:sp>
        <p:nvSpPr>
          <p:cNvPr id="79" name="CustomShape 2"/>
          <p:cNvSpPr/>
          <p:nvPr/>
        </p:nvSpPr>
        <p:spPr>
          <a:xfrm>
            <a:off x="251640" y="5400000"/>
            <a:ext cx="5616000" cy="129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Директор школы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Нурсат Гелена Викторовна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3"/>
          <a:stretch/>
        </p:blipFill>
        <p:spPr>
          <a:xfrm>
            <a:off x="1440000" y="1080000"/>
            <a:ext cx="336492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364000" y="404640"/>
            <a:ext cx="3455640" cy="38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Борбак Сайлык Николаевна </a:t>
            </a:r>
            <a:r>
              <a:rPr lang="ru-RU" sz="3600" b="0" i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организатор горячего питания 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МБОУ СОШ №2 им. С.К. Тока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3"/>
          <a:srcRect l="38642" t="29533" r="52671" b="48918"/>
          <a:stretch/>
        </p:blipFill>
        <p:spPr>
          <a:xfrm rot="21340800">
            <a:off x="1951920" y="508320"/>
            <a:ext cx="2951640" cy="5112000"/>
          </a:xfrm>
          <a:prstGeom prst="rect">
            <a:avLst/>
          </a:prstGeom>
          <a:ln w="9360">
            <a:noFill/>
          </a:ln>
        </p:spPr>
      </p:pic>
      <p:pic>
        <p:nvPicPr>
          <p:cNvPr id="85" name="Picture 6"/>
          <p:cNvPicPr/>
          <p:nvPr/>
        </p:nvPicPr>
        <p:blipFill>
          <a:blip r:embed="rId4"/>
          <a:stretch/>
        </p:blipFill>
        <p:spPr>
          <a:xfrm>
            <a:off x="6796080" y="4173840"/>
            <a:ext cx="2347200" cy="268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457200" y="274680"/>
            <a:ext cx="8228880" cy="43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827640" y="3141000"/>
            <a:ext cx="7858440" cy="298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Информация о школьной столовой размещена на сайте школы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99640" y="2985480"/>
            <a:ext cx="7416000" cy="279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МБОУ СОШ № 2 им. С.К. Тока с. Сарыг-Сеп  основана в 1965 году, получила статус юридического лица в 2000 году (за основным регистрационным номером 1021700564137).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Учредитель: Администрация Каа-Хемского района.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Адрес школы: 668400,Республика Тыва, Каа-Хемский район, с. Сарыг-Сеп, ул. Енисейская, 258.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Лицензия на право ведения образовательной деятельности: 1021700564137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Свидетельство о государственной аккредитации серия 17А01 №0000012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Всего в школе обучается 384 учащихся.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Учителей – 46 педагогов.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6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4068000" y="4437000"/>
            <a:ext cx="4607640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Демахина Татьяна Вадимовна-медсестра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rcRect l="14853" t="17504" r="30001" b="29365"/>
          <a:stretch/>
        </p:blipFill>
        <p:spPr>
          <a:xfrm>
            <a:off x="5004000" y="260640"/>
            <a:ext cx="3023640" cy="39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457200" y="1600200"/>
            <a:ext cx="4402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r>
              <a:rPr lang="ru-RU" sz="4600" b="1" i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Арапчаа</a:t>
            </a:r>
            <a:r>
              <a:rPr lang="ru-RU" sz="4600" b="1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600" b="1" i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Алисия</a:t>
            </a:r>
            <a:r>
              <a:rPr lang="ru-RU" sz="4600" b="1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Александровна– </a:t>
            </a:r>
            <a:r>
              <a:rPr lang="ru-RU" sz="4600" b="0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0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Тувинский </a:t>
            </a:r>
            <a:r>
              <a:rPr lang="ru-RU" sz="28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техникум </a:t>
            </a:r>
            <a:r>
              <a:rPr lang="ru-RU" sz="2800" b="0" i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агротехнологии</a:t>
            </a:r>
            <a:r>
              <a:rPr lang="ru-RU" sz="2800" b="0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с. Сарыг-Сеп по </a:t>
            </a:r>
            <a:r>
              <a:rPr lang="ru-RU" sz="28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специальности – повар, стаж работы - </a:t>
            </a:r>
            <a:r>
              <a:rPr lang="ru-RU" sz="2800" b="0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 </a:t>
            </a:r>
            <a:r>
              <a:rPr lang="ru-RU" sz="28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лет.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</a:t>
            </a:r>
            <a:r>
              <a:rPr lang="ru-RU" sz="4400" b="1" i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Кадровый состав              работников столовой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66">
            <a:off x="5053609" y="1724167"/>
            <a:ext cx="3615096" cy="482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508000" y="980640"/>
            <a:ext cx="31780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r>
              <a:rPr lang="ru-RU" sz="3200" b="1" i="1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Комбу</a:t>
            </a:r>
            <a:r>
              <a:rPr lang="ru-RU" sz="3200" b="1" i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Валентина Викторовна</a:t>
            </a:r>
            <a:r>
              <a:rPr lang="ru-RU" sz="3200" b="1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z="32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Тувинский техникум </a:t>
            </a:r>
            <a:r>
              <a:rPr lang="ru-RU" sz="3200" b="0" i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агротехнологии</a:t>
            </a:r>
            <a:r>
              <a:rPr lang="ru-RU" sz="3200" b="0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с. Сарыг-Сеп, </a:t>
            </a:r>
            <a:r>
              <a:rPr lang="ru-RU" sz="32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повар – 3 разряда, стаж </a:t>
            </a:r>
            <a:r>
              <a:rPr lang="ru-RU" sz="3200" b="0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работы-1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3" y="737419"/>
            <a:ext cx="3959943" cy="527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/>
          <p:cNvPicPr/>
          <p:nvPr/>
        </p:nvPicPr>
        <p:blipFill>
          <a:blip r:embed="rId2"/>
          <a:stretch/>
        </p:blipFill>
        <p:spPr>
          <a:xfrm>
            <a:off x="0" y="2736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5220000" y="2349000"/>
            <a:ext cx="3466080" cy="33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1" i="1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Ярлыкова</a:t>
            </a:r>
            <a:r>
              <a:rPr lang="ru-RU" sz="3600" b="1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Неля Николаевна </a:t>
            </a:r>
            <a:r>
              <a:rPr lang="ru-RU" sz="36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среднее,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lang="ru-RU" sz="36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стаж работы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600" i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ru-RU" sz="3600" b="0" i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600" b="0" i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03" name="Picture 2"/>
          <p:cNvPicPr/>
          <p:nvPr/>
        </p:nvPicPr>
        <p:blipFill>
          <a:blip r:embed="rId3"/>
          <a:srcRect t="9620" r="13282" b="16636"/>
          <a:stretch/>
        </p:blipFill>
        <p:spPr>
          <a:xfrm rot="20919600">
            <a:off x="953845" y="736194"/>
            <a:ext cx="3897761" cy="4112168"/>
          </a:xfrm>
          <a:prstGeom prst="rect">
            <a:avLst/>
          </a:prstGeom>
          <a:ln>
            <a:noFill/>
          </a:ln>
        </p:spPr>
      </p:pic>
      <p:pic>
        <p:nvPicPr>
          <p:cNvPr id="104" name="Picture 6"/>
          <p:cNvPicPr/>
          <p:nvPr/>
        </p:nvPicPr>
        <p:blipFill>
          <a:blip r:embed="rId4"/>
          <a:stretch/>
        </p:blipFill>
        <p:spPr>
          <a:xfrm>
            <a:off x="6228360" y="0"/>
            <a:ext cx="2347200" cy="268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1028</TotalTime>
  <Words>423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DejaVu Sans</vt:lpstr>
      <vt:lpstr>Monotype Corsiva</vt:lpstr>
      <vt:lpstr>Symbol</vt:lpstr>
      <vt:lpstr>Times New Roman</vt:lpstr>
      <vt:lpstr>Wingdings</vt:lpstr>
      <vt:lpstr>XO Oriel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home</dc:creator>
  <dc:description/>
  <cp:lastModifiedBy>1</cp:lastModifiedBy>
  <cp:revision>86</cp:revision>
  <dcterms:created xsi:type="dcterms:W3CDTF">2019-11-20T03:35:54Z</dcterms:created>
  <dcterms:modified xsi:type="dcterms:W3CDTF">2021-10-20T07:19:13Z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